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8"/>
  </p:handoutMasterIdLst>
  <p:sldIdLst>
    <p:sldId id="1125" r:id="rId3"/>
    <p:sldId id="1130" r:id="rId5"/>
    <p:sldId id="1132" r:id="rId6"/>
    <p:sldId id="1128" r:id="rId7"/>
  </p:sldIdLst>
  <p:sldSz cx="12192000" cy="6858000"/>
  <p:notesSz cx="6797675" cy="9928225"/>
  <p:embeddedFontLst>
    <p:embeddedFont>
      <p:font typeface="微软雅黑" panose="020B0503020204020204" pitchFamily="34" charset="-122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custDataLst>
    <p:tags r:id="rId1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6" userDrawn="1">
          <p15:clr>
            <a:srgbClr val="A4A3A4"/>
          </p15:clr>
        </p15:guide>
        <p15:guide id="2" pos="38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A84B7"/>
    <a:srgbClr val="2747BE"/>
    <a:srgbClr val="FF0000"/>
    <a:srgbClr val="F43308"/>
    <a:srgbClr val="003399"/>
    <a:srgbClr val="3399FF"/>
    <a:srgbClr val="003366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434" autoAdjust="0"/>
  </p:normalViewPr>
  <p:slideViewPr>
    <p:cSldViewPr snapToGrid="0" showGuides="1">
      <p:cViewPr varScale="1">
        <p:scale>
          <a:sx n="79" d="100"/>
          <a:sy n="79" d="100"/>
        </p:scale>
        <p:origin x="86" y="264"/>
      </p:cViewPr>
      <p:guideLst>
        <p:guide orient="horz" pos="2286"/>
        <p:guide pos="38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58.xml"/><Relationship Id="rId16" Type="http://schemas.openxmlformats.org/officeDocument/2006/relationships/font" Target="fonts/font5.fntdata"/><Relationship Id="rId15" Type="http://schemas.openxmlformats.org/officeDocument/2006/relationships/font" Target="fonts/font4.fntdata"/><Relationship Id="rId14" Type="http://schemas.openxmlformats.org/officeDocument/2006/relationships/font" Target="fonts/font3.fntdata"/><Relationship Id="rId13" Type="http://schemas.openxmlformats.org/officeDocument/2006/relationships/font" Target="fonts/font2.fntdata"/><Relationship Id="rId12" Type="http://schemas.openxmlformats.org/officeDocument/2006/relationships/font" Target="fonts/font1.fntdata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63" tIns="45780" rIns="91563" bIns="45780" numCol="1" anchor="t" anchorCtr="0" compatLnSpc="1"/>
          <a:lstStyle>
            <a:lvl1pPr eaLnBrk="0" hangingPunct="0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63" tIns="45780" rIns="91563" bIns="45780" numCol="1" anchor="t" anchorCtr="0" compatLnSpc="1"/>
          <a:lstStyle>
            <a:lvl1pPr algn="r" eaLnBrk="0" hangingPunct="0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3AD0DC2-3000-4DB4-8197-65F17F8CE8DD}" type="datetimeFigureOut">
              <a:rPr lang="zh-CN" altLang="en-US"/>
            </a:fld>
            <a:endParaRPr lang="zh-CN" altLang="zh-CN" noProof="1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63" tIns="45780" rIns="91563" bIns="45780" numCol="1" anchor="b" anchorCtr="0" compatLnSpc="1"/>
          <a:lstStyle>
            <a:lvl1pPr eaLnBrk="0" hangingPunct="0">
              <a:defRPr sz="12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63" tIns="45780" rIns="91563" bIns="45780" numCol="1" anchor="b" anchorCtr="0" compatLnSpc="1"/>
          <a:lstStyle>
            <a:lvl1pPr algn="r">
              <a:defRPr sz="1200" noProof="1" smtClean="0"/>
            </a:lvl1pPr>
          </a:lstStyle>
          <a:p>
            <a:pPr>
              <a:defRPr/>
            </a:pPr>
            <a:fld id="{8C12FF3C-B17F-41CC-9AD1-466A4C2442DE}" type="slidenum">
              <a:rPr altLang="zh-CN"/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63" tIns="45780" rIns="91563" bIns="45780" numCol="1" anchor="t" anchorCtr="0" compatLnSpc="1"/>
          <a:lstStyle>
            <a:lvl1pPr eaLnBrk="1" hangingPunct="1">
              <a:defRPr sz="12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63" tIns="45780" rIns="91563" bIns="45780" numCol="1" anchor="t" anchorCtr="0" compatLnSpc="1"/>
          <a:lstStyle>
            <a:lvl1pPr algn="r" eaLnBrk="1" hangingPunct="1">
              <a:defRPr sz="12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2305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63" tIns="45780" rIns="91563" bIns="4578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63" tIns="45780" rIns="91563" bIns="45780" numCol="1" anchor="b" anchorCtr="0" compatLnSpc="1"/>
          <a:lstStyle>
            <a:lvl1pPr eaLnBrk="1" hangingPunct="1">
              <a:defRPr sz="1200" noProof="1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63" tIns="45780" rIns="91563" bIns="4578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>
              <a:defRPr/>
            </a:pPr>
            <a:fld id="{851B8445-0D0E-4C95-9E08-1389B55F3066}" type="slidenum">
              <a:rPr altLang="zh-CN"/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宋体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宋体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宋体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宋体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宋体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11612563" y="6432550"/>
            <a:ext cx="482600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fld id="{7C3F1810-5A3D-44F5-9875-9079080499F2}" type="slidenum">
              <a:rPr lang="en-US" altLang="zh-CN" sz="2000" b="1" smtClean="0"/>
            </a:fld>
            <a:endParaRPr lang="en-US" altLang="zh-CN" sz="2000" b="1"/>
          </a:p>
        </p:txBody>
      </p:sp>
      <p:pic>
        <p:nvPicPr>
          <p:cNvPr id="1027" name="Picture 17" descr="山东科技大学标志（校徽）"/>
          <p:cNvPicPr>
            <a:picLocks noChangeArrowheads="1"/>
          </p:cNvPicPr>
          <p:nvPr userDrawn="1"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0" t="6990" r="7011" b="7011"/>
          <a:stretch>
            <a:fillRect/>
          </a:stretch>
        </p:blipFill>
        <p:spPr bwMode="auto">
          <a:xfrm>
            <a:off x="11376026" y="43545"/>
            <a:ext cx="719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0" name="直接连接符 4"/>
          <p:cNvCxnSpPr>
            <a:cxnSpLocks noChangeShapeType="1"/>
          </p:cNvCxnSpPr>
          <p:nvPr userDrawn="1"/>
        </p:nvCxnSpPr>
        <p:spPr bwMode="auto">
          <a:xfrm>
            <a:off x="-7938" y="799307"/>
            <a:ext cx="12201526" cy="793"/>
          </a:xfrm>
          <a:prstGeom prst="line">
            <a:avLst/>
          </a:prstGeom>
          <a:noFill/>
          <a:ln w="76200" cmpd="thinThick" algn="ctr">
            <a:solidFill>
              <a:srgbClr val="0060A8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宋体" panose="02010600030101010101" pitchFamily="2" charset="-122"/>
          <a:ea typeface="+mj-ea"/>
          <a:cs typeface="宋体" panose="02010600030101010101" pitchFamily="2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  <a:cs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  <a:cs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  <a:cs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宋体" panose="02010600030101010101" pitchFamily="2" charset="-122"/>
          <a:ea typeface="+mn-ea"/>
          <a:cs typeface="宋体" panose="02010600030101010101" pitchFamily="2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宋体" panose="02010600030101010101" pitchFamily="2" charset="-122"/>
          <a:ea typeface="+mn-ea"/>
          <a:cs typeface="宋体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宋体" panose="02010600030101010101" pitchFamily="2" charset="-122"/>
          <a:ea typeface="+mn-ea"/>
          <a:cs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宋体" panose="02010600030101010101" pitchFamily="2" charset="-122"/>
          <a:ea typeface="+mn-ea"/>
          <a:cs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宋体" panose="02010600030101010101" pitchFamily="2" charset="-122"/>
          <a:ea typeface="+mn-ea"/>
          <a:cs typeface="宋体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2" Type="http://schemas.openxmlformats.org/officeDocument/2006/relationships/vmlDrawing" Target="../drawings/vmlDrawing2.vml"/><Relationship Id="rId21" Type="http://schemas.openxmlformats.org/officeDocument/2006/relationships/slideLayout" Target="../slideLayouts/slideLayout1.xml"/><Relationship Id="rId20" Type="http://schemas.openxmlformats.org/officeDocument/2006/relationships/tags" Target="../tags/tag17.xml"/><Relationship Id="rId2" Type="http://schemas.openxmlformats.org/officeDocument/2006/relationships/tags" Target="../tags/tag2.xml"/><Relationship Id="rId19" Type="http://schemas.openxmlformats.org/officeDocument/2006/relationships/tags" Target="../tags/tag16.xml"/><Relationship Id="rId18" Type="http://schemas.openxmlformats.org/officeDocument/2006/relationships/tags" Target="../tags/tag15.xml"/><Relationship Id="rId17" Type="http://schemas.openxmlformats.org/officeDocument/2006/relationships/tags" Target="../tags/tag14.xml"/><Relationship Id="rId16" Type="http://schemas.openxmlformats.org/officeDocument/2006/relationships/image" Target="../media/image2.emf"/><Relationship Id="rId15" Type="http://schemas.openxmlformats.org/officeDocument/2006/relationships/oleObject" Target="../embeddings/oleObject3.bin"/><Relationship Id="rId14" Type="http://schemas.openxmlformats.org/officeDocument/2006/relationships/tags" Target="../tags/tag13.xml"/><Relationship Id="rId13" Type="http://schemas.openxmlformats.org/officeDocument/2006/relationships/image" Target="../media/image3.emf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0" Type="http://schemas.openxmlformats.org/officeDocument/2006/relationships/slideLayout" Target="../slideLayouts/slideLayout1.xml"/><Relationship Id="rId2" Type="http://schemas.openxmlformats.org/officeDocument/2006/relationships/tags" Target="../tags/tag19.xml"/><Relationship Id="rId19" Type="http://schemas.openxmlformats.org/officeDocument/2006/relationships/tags" Target="../tags/tag35.xml"/><Relationship Id="rId18" Type="http://schemas.openxmlformats.org/officeDocument/2006/relationships/tags" Target="../tags/tag34.xml"/><Relationship Id="rId17" Type="http://schemas.openxmlformats.org/officeDocument/2006/relationships/tags" Target="../tags/tag33.xml"/><Relationship Id="rId16" Type="http://schemas.openxmlformats.org/officeDocument/2006/relationships/image" Target="../media/image5.jpeg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44.xml"/><Relationship Id="rId8" Type="http://schemas.openxmlformats.org/officeDocument/2006/relationships/tags" Target="../tags/tag43.xml"/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8" Type="http://schemas.openxmlformats.org/officeDocument/2006/relationships/vmlDrawing" Target="../drawings/vmlDrawing3.vml"/><Relationship Id="rId27" Type="http://schemas.openxmlformats.org/officeDocument/2006/relationships/slideLayout" Target="../slideLayouts/slideLayout1.xml"/><Relationship Id="rId26" Type="http://schemas.openxmlformats.org/officeDocument/2006/relationships/oleObject" Target="../embeddings/oleObject6.bin"/><Relationship Id="rId25" Type="http://schemas.openxmlformats.org/officeDocument/2006/relationships/tags" Target="../tags/tag57.xml"/><Relationship Id="rId24" Type="http://schemas.openxmlformats.org/officeDocument/2006/relationships/oleObject" Target="../embeddings/oleObject5.bin"/><Relationship Id="rId23" Type="http://schemas.openxmlformats.org/officeDocument/2006/relationships/tags" Target="../tags/tag56.xml"/><Relationship Id="rId22" Type="http://schemas.openxmlformats.org/officeDocument/2006/relationships/image" Target="../media/image2.emf"/><Relationship Id="rId21" Type="http://schemas.openxmlformats.org/officeDocument/2006/relationships/oleObject" Target="../embeddings/oleObject4.bin"/><Relationship Id="rId20" Type="http://schemas.openxmlformats.org/officeDocument/2006/relationships/tags" Target="../tags/tag55.xml"/><Relationship Id="rId2" Type="http://schemas.openxmlformats.org/officeDocument/2006/relationships/tags" Target="../tags/tag37.xml"/><Relationship Id="rId19" Type="http://schemas.openxmlformats.org/officeDocument/2006/relationships/tags" Target="../tags/tag54.xml"/><Relationship Id="rId18" Type="http://schemas.openxmlformats.org/officeDocument/2006/relationships/tags" Target="../tags/tag53.xml"/><Relationship Id="rId17" Type="http://schemas.openxmlformats.org/officeDocument/2006/relationships/tags" Target="../tags/tag52.xml"/><Relationship Id="rId16" Type="http://schemas.openxmlformats.org/officeDocument/2006/relationships/tags" Target="../tags/tag51.xml"/><Relationship Id="rId15" Type="http://schemas.openxmlformats.org/officeDocument/2006/relationships/tags" Target="../tags/tag50.xml"/><Relationship Id="rId14" Type="http://schemas.openxmlformats.org/officeDocument/2006/relationships/tags" Target="../tags/tag49.xml"/><Relationship Id="rId13" Type="http://schemas.openxmlformats.org/officeDocument/2006/relationships/tags" Target="../tags/tag48.xml"/><Relationship Id="rId12" Type="http://schemas.openxmlformats.org/officeDocument/2006/relationships/tags" Target="../tags/tag47.xml"/><Relationship Id="rId11" Type="http://schemas.openxmlformats.org/officeDocument/2006/relationships/tags" Target="../tags/tag46.xml"/><Relationship Id="rId10" Type="http://schemas.openxmlformats.org/officeDocument/2006/relationships/tags" Target="../tags/tag45.xml"/><Relationship Id="rId1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73380" y="939165"/>
            <a:ext cx="8002270" cy="1913255"/>
          </a:xfrm>
          <a:prstGeom prst="rect">
            <a:avLst/>
          </a:prstGeom>
          <a:ln w="19050">
            <a:solidFill>
              <a:srgbClr val="00B0F0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b="1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科技创新简介：</a:t>
            </a:r>
            <a:r>
              <a:rPr lang="zh-CN" altLang="en-US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简述最有突破性的科技创新进展，描述项目的先进性；</a:t>
            </a:r>
            <a:endParaRPr lang="en-US" altLang="zh-CN" sz="1800" spc="-90" dirty="0" smtClean="0">
              <a:effectLst>
                <a:outerShdw blurRad="38100" dist="38100" dir="2700000" algn="tl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具体内容</a:t>
            </a:r>
            <a:endParaRPr lang="en-US" altLang="zh-CN" sz="1800" spc="-90" dirty="0" smtClean="0">
              <a:effectLst>
                <a:outerShdw blurRad="38100" dist="38100" dir="2700000" algn="tl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具体内容</a:t>
            </a:r>
            <a:endParaRPr lang="en-US" altLang="zh-CN" sz="1800" spc="-90" dirty="0" smtClean="0">
              <a:effectLst>
                <a:outerShdw blurRad="38100" dist="38100" dir="2700000" algn="tl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具体内容</a:t>
            </a:r>
            <a:endParaRPr lang="zh-CN" altLang="en-US" sz="1800" spc="-90" dirty="0">
              <a:effectLst>
                <a:outerShdw blurRad="38100" dist="38100" dir="2700000" algn="tl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3"/>
          <p:cNvSpPr txBox="1"/>
          <p:nvPr/>
        </p:nvSpPr>
        <p:spPr>
          <a:xfrm>
            <a:off x="133961" y="71474"/>
            <a:ext cx="9044873" cy="661828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成果</a:t>
            </a:r>
            <a:r>
              <a:rPr lang="en-US" altLang="zh-CN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3000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基于元宇宙的人工智能脑机接口</a:t>
            </a:r>
            <a:endParaRPr lang="zh-CN" altLang="en-US" sz="3000" dirty="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2" name="标题 3"/>
          <p:cNvSpPr txBox="1"/>
          <p:nvPr/>
        </p:nvSpPr>
        <p:spPr>
          <a:xfrm>
            <a:off x="8523354" y="67115"/>
            <a:ext cx="3067755" cy="661828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3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煤炭</a:t>
            </a:r>
            <a:r>
              <a:rPr lang="en-US" altLang="zh-CN" sz="3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en-US" sz="3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矿山领域</a:t>
            </a:r>
            <a:endParaRPr lang="zh-CN" altLang="en-US" sz="30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73380" y="3170555"/>
            <a:ext cx="8002270" cy="1176020"/>
          </a:xfrm>
          <a:prstGeom prst="rect">
            <a:avLst/>
          </a:prstGeom>
          <a:ln w="19050">
            <a:solidFill>
              <a:srgbClr val="00B0F0"/>
            </a:solidFill>
          </a:ln>
        </p:spPr>
        <p:txBody>
          <a:bodyPr wrap="square"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  <a:defRPr/>
            </a:pPr>
            <a:r>
              <a:rPr lang="zh-CN" altLang="en-US" sz="2000" b="1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完成人员：</a:t>
            </a:r>
            <a:r>
              <a:rPr lang="zh-CN" altLang="en-US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某某</a:t>
            </a:r>
            <a:r>
              <a:rPr lang="en-US" altLang="zh-CN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X</a:t>
            </a:r>
            <a:r>
              <a:rPr lang="zh-CN" altLang="en-US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、某某</a:t>
            </a:r>
            <a:r>
              <a:rPr lang="en-US" altLang="zh-CN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Y</a:t>
            </a:r>
            <a:endParaRPr lang="zh-CN" altLang="en-US" sz="1800" b="1" spc="-90" dirty="0" smtClean="0">
              <a:effectLst>
                <a:outerShdw blurRad="38100" dist="38100" dir="2700000" algn="tl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 algn="l">
              <a:lnSpc>
                <a:spcPct val="150000"/>
              </a:lnSpc>
              <a:buClrTx/>
              <a:buSzTx/>
              <a:buFontTx/>
              <a:defRPr/>
            </a:pPr>
            <a:r>
              <a:rPr lang="zh-CN" altLang="en-US" sz="2000" b="1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成果等级：</a:t>
            </a:r>
            <a:r>
              <a:rPr lang="zh-CN" altLang="en-US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2020</a:t>
            </a:r>
            <a:r>
              <a:rPr lang="zh-CN" altLang="en-US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年山东科技进步一等奖等奖励28项</a:t>
            </a:r>
            <a:endParaRPr lang="zh-CN" altLang="en-US" sz="1800" spc="-90" dirty="0" smtClean="0">
              <a:effectLst>
                <a:outerShdw blurRad="38100" dist="38100" dir="2700000" algn="tl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73380" y="5591810"/>
            <a:ext cx="8002270" cy="1014730"/>
          </a:xfrm>
          <a:prstGeom prst="rect">
            <a:avLst/>
          </a:prstGeom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  <a:defRPr/>
            </a:pPr>
            <a:r>
              <a:rPr lang="zh-CN" altLang="en-US" sz="2000" b="1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典型应用：</a:t>
            </a:r>
            <a:r>
              <a:rPr lang="zh-CN" altLang="en-US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科创公司、某某煤矿等98处</a:t>
            </a:r>
            <a:endParaRPr lang="zh-CN" altLang="en-US" sz="1800" b="1" spc="-90" dirty="0" smtClean="0">
              <a:effectLst>
                <a:outerShdw blurRad="38100" dist="38100" dir="2700000" algn="tl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 algn="l">
              <a:lnSpc>
                <a:spcPct val="150000"/>
              </a:lnSpc>
              <a:buClrTx/>
              <a:buSzTx/>
              <a:buFontTx/>
              <a:defRPr/>
            </a:pPr>
            <a:r>
              <a:rPr lang="zh-CN" altLang="en-US" sz="2000" b="1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承担项目：</a:t>
            </a:r>
            <a:r>
              <a:rPr lang="zh-CN" altLang="en-US" sz="1800" spc="-9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机器人鸟研发与应用等177项</a:t>
            </a:r>
            <a:endParaRPr lang="zh-CN" altLang="en-US" sz="1800" spc="-90" dirty="0" smtClean="0">
              <a:effectLst>
                <a:outerShdw blurRad="38100" dist="38100" dir="2700000" algn="tl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25" name="对象 4"/>
          <p:cNvGraphicFramePr>
            <a:graphicFrameLocks noChangeAspect="1"/>
          </p:cNvGraphicFramePr>
          <p:nvPr/>
        </p:nvGraphicFramePr>
        <p:xfrm>
          <a:off x="373380" y="4419600"/>
          <a:ext cx="3921125" cy="1132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Visio" r:id="rId1" imgW="12227560" imgH="4805680" progId="Visio.Drawing.15">
                  <p:embed/>
                </p:oleObj>
              </mc:Choice>
              <mc:Fallback>
                <p:oleObj name="Visio" r:id="rId1" imgW="12227560" imgH="4805680" progId="Visio.Drawing.15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 l="1018"/>
                      <a:stretch>
                        <a:fillRect/>
                      </a:stretch>
                    </p:blipFill>
                    <p:spPr bwMode="auto">
                      <a:xfrm>
                        <a:off x="373380" y="4419600"/>
                        <a:ext cx="3921125" cy="1132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515" y="1307465"/>
            <a:ext cx="3413125" cy="248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5515" y="4444365"/>
            <a:ext cx="3295015" cy="1642110"/>
          </a:xfrm>
          <a:prstGeom prst="rect">
            <a:avLst/>
          </a:prstGeom>
          <a:noFill/>
          <a:ln w="6350">
            <a:noFill/>
          </a:ln>
        </p:spPr>
      </p:pic>
      <p:graphicFrame>
        <p:nvGraphicFramePr>
          <p:cNvPr id="30" name="对象 4"/>
          <p:cNvGraphicFramePr>
            <a:graphicFrameLocks noChangeAspect="1"/>
          </p:cNvGraphicFramePr>
          <p:nvPr/>
        </p:nvGraphicFramePr>
        <p:xfrm>
          <a:off x="4354195" y="4418965"/>
          <a:ext cx="4021455" cy="1132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Visio" r:id="rId5" imgW="12227560" imgH="4805680" progId="Visio.Drawing.15">
                  <p:embed/>
                </p:oleObj>
              </mc:Choice>
              <mc:Fallback>
                <p:oleObj name="Visio" r:id="rId5" imgW="12227560" imgH="4805680" progId="Visio.Drawing.15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 l="1018"/>
                      <a:stretch>
                        <a:fillRect/>
                      </a:stretch>
                    </p:blipFill>
                    <p:spPr bwMode="auto">
                      <a:xfrm>
                        <a:off x="4354195" y="4418965"/>
                        <a:ext cx="4021455" cy="1132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" name="文本1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400810" y="3333115"/>
            <a:ext cx="6101080" cy="897255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rgbClr val="003399"/>
            </a:solidFill>
            <a:prstDash val="solid"/>
          </a:ln>
          <a:effectLst/>
        </p:spPr>
        <p:txBody>
          <a:bodyPr lIns="62117" tIns="31058" rIns="62117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20000"/>
              </a:lnSpc>
              <a:buClrTx/>
              <a:buSzTx/>
              <a:buFontTx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获得奖励或鉴定、评价结果等可体现成果水平的描述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5" name="标题1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05735" y="3328815"/>
            <a:ext cx="931954" cy="901585"/>
          </a:xfrm>
          <a:prstGeom prst="roundRect">
            <a:avLst>
              <a:gd name="adj" fmla="val 11921"/>
            </a:avLst>
          </a:prstGeom>
          <a:solidFill>
            <a:srgbClr val="0070C0"/>
          </a:solidFill>
          <a:ln w="63500" cap="flat" cmpd="sng" algn="ctr">
            <a:noFill/>
            <a:prstDash val="solid"/>
          </a:ln>
          <a:effectLst/>
        </p:spPr>
        <p:txBody>
          <a:bodyPr lIns="62117" tIns="31058" rIns="62117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buClrTx/>
              <a:buSzTx/>
              <a:buFontTx/>
              <a:defRPr/>
            </a:pP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成果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 fontAlgn="base">
              <a:lnSpc>
                <a:spcPct val="120000"/>
              </a:lnSpc>
              <a:buClrTx/>
              <a:buSzTx/>
              <a:buFontTx/>
              <a:defRPr/>
            </a:pP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水平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6" name="文本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400810" y="4423410"/>
            <a:ext cx="6100445" cy="894080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rgbClr val="003399"/>
            </a:solidFill>
            <a:prstDash val="solid"/>
          </a:ln>
          <a:effectLst/>
        </p:spPr>
        <p:txBody>
          <a:bodyPr lIns="62117" tIns="31058" rIns="62117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20000"/>
              </a:lnSpc>
              <a:buClrTx/>
              <a:buSzTx/>
              <a:buFontTx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科创公司、某某煤矿等98处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7" name="标题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05736" y="4423438"/>
            <a:ext cx="931955" cy="894027"/>
          </a:xfrm>
          <a:prstGeom prst="roundRect">
            <a:avLst>
              <a:gd name="adj" fmla="val 11921"/>
            </a:avLst>
          </a:prstGeom>
          <a:solidFill>
            <a:srgbClr val="0070C0"/>
          </a:solidFill>
          <a:ln w="63500" cap="flat" cmpd="sng" algn="ctr">
            <a:noFill/>
            <a:prstDash val="solid"/>
          </a:ln>
          <a:effectLst/>
        </p:spPr>
        <p:txBody>
          <a:bodyPr lIns="62117" tIns="31058" rIns="62117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buClrTx/>
              <a:buSzTx/>
              <a:buFontTx/>
              <a:defRPr/>
            </a:pP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典型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 fontAlgn="base">
              <a:lnSpc>
                <a:spcPct val="120000"/>
              </a:lnSpc>
              <a:buClrTx/>
              <a:buSzTx/>
              <a:buFontTx/>
              <a:defRPr/>
            </a:pP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应用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8" name="文本3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400810" y="5504180"/>
            <a:ext cx="6100445" cy="885825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rgbClr val="003399"/>
            </a:solidFill>
            <a:prstDash val="solid"/>
          </a:ln>
          <a:effectLst/>
        </p:spPr>
        <p:txBody>
          <a:bodyPr lIns="62117" tIns="31058" rIns="62117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20000"/>
              </a:lnSpc>
              <a:buClrTx/>
              <a:buSzTx/>
              <a:buFontTx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已承担的（代表性）横向项目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9" name="标题3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308910" y="5510593"/>
            <a:ext cx="931954" cy="886051"/>
          </a:xfrm>
          <a:prstGeom prst="roundRect">
            <a:avLst>
              <a:gd name="adj" fmla="val 11921"/>
            </a:avLst>
          </a:prstGeom>
          <a:solidFill>
            <a:srgbClr val="0070C0"/>
          </a:solidFill>
          <a:ln w="63500" cap="flat" cmpd="sng" algn="ctr">
            <a:noFill/>
            <a:prstDash val="solid"/>
          </a:ln>
          <a:effectLst/>
        </p:spPr>
        <p:txBody>
          <a:bodyPr lIns="62117" tIns="31058" rIns="62117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承担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项目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" name="文本1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403985" y="1235710"/>
            <a:ext cx="6097905" cy="1971040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rgbClr val="003399"/>
            </a:solidFill>
            <a:prstDash val="solid"/>
          </a:ln>
          <a:effectLst/>
        </p:spPr>
        <p:txBody>
          <a:bodyPr lIns="62117" tIns="31058" rIns="62117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简述最有突破性的科技创新进展，描述项目的先进性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3" name="标题1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308610" y="1226185"/>
            <a:ext cx="932180" cy="1816735"/>
          </a:xfrm>
          <a:prstGeom prst="roundRect">
            <a:avLst>
              <a:gd name="adj" fmla="val 11921"/>
            </a:avLst>
          </a:prstGeom>
          <a:solidFill>
            <a:srgbClr val="0070C0"/>
          </a:solidFill>
          <a:ln w="63500" cap="flat" cmpd="sng" algn="ctr">
            <a:noFill/>
            <a:prstDash val="solid"/>
          </a:ln>
          <a:effectLst/>
        </p:spPr>
        <p:txBody>
          <a:bodyPr lIns="62117" tIns="31058" rIns="62117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科技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创新</a:t>
            </a:r>
            <a:endParaRPr lang="zh-CN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7" name="标题 3"/>
          <p:cNvSpPr txBox="1"/>
          <p:nvPr>
            <p:custDataLst>
              <p:tags r:id="rId9"/>
            </p:custDataLst>
          </p:nvPr>
        </p:nvSpPr>
        <p:spPr>
          <a:xfrm>
            <a:off x="133961" y="71474"/>
            <a:ext cx="9044873" cy="661828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成果</a:t>
            </a:r>
            <a:r>
              <a:rPr lang="en-US" altLang="zh-CN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3000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研究成果名</a:t>
            </a:r>
            <a:r>
              <a:rPr lang="zh-CN" altLang="en-US" sz="3000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称</a:t>
            </a:r>
            <a:endParaRPr lang="zh-CN" altLang="en-US" sz="3000" dirty="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8" name="标题 3"/>
          <p:cNvSpPr txBox="1"/>
          <p:nvPr>
            <p:custDataLst>
              <p:tags r:id="rId10"/>
            </p:custDataLst>
          </p:nvPr>
        </p:nvSpPr>
        <p:spPr>
          <a:xfrm>
            <a:off x="8523354" y="67115"/>
            <a:ext cx="3067755" cy="661828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3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研究领域</a:t>
            </a:r>
            <a:endParaRPr lang="zh-CN" altLang="en-US" sz="30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标题3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7761605" y="5552440"/>
            <a:ext cx="4100830" cy="876935"/>
          </a:xfrm>
          <a:prstGeom prst="roundRect">
            <a:avLst>
              <a:gd name="adj" fmla="val 11921"/>
            </a:avLst>
          </a:prstGeom>
          <a:effectLst>
            <a:outerShdw blurRad="317500" dist="38100" dir="11940000" algn="tr" rotWithShape="0">
              <a:prstClr val="black">
                <a:alpha val="5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spPr>
        <p:style>
          <a:lnRef idx="2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0" hangingPunct="0">
              <a:buClrTx/>
              <a:buSzTx/>
              <a:buFontTx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Calibri" panose="020F0502020204030204" pitchFamily="34" charset="0"/>
              </a:rPr>
              <a:t>完成人：某某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Calibri" panose="020F0502020204030204" pitchFamily="34" charset="0"/>
              </a:rPr>
              <a:t>X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Calibri" panose="020F0502020204030204" pitchFamily="34" charset="0"/>
              </a:rPr>
              <a:t>；某某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Calibri" panose="020F0502020204030204" pitchFamily="34" charset="0"/>
              </a:rPr>
              <a:t>Y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Calibri" panose="020F0502020204030204" pitchFamily="34" charset="0"/>
            </a:endParaRPr>
          </a:p>
        </p:txBody>
      </p:sp>
      <p:pic>
        <p:nvPicPr>
          <p:cNvPr id="27" name="图片 2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" t="3457" r="2207" b="4177"/>
          <a:stretch>
            <a:fillRect/>
          </a:stretch>
        </p:blipFill>
        <p:spPr bwMode="auto">
          <a:xfrm>
            <a:off x="7615555" y="840740"/>
            <a:ext cx="4472940" cy="293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" name="对象 4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7761605" y="3775710"/>
          <a:ext cx="4100830" cy="1644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Visio" r:id="rId15" imgW="12227560" imgH="4805680" progId="Visio.Drawing.15">
                  <p:embed/>
                </p:oleObj>
              </mc:Choice>
              <mc:Fallback>
                <p:oleObj name="Visio" r:id="rId15" imgW="12227560" imgH="4805680" progId="Visio.Drawing.15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 l="1018"/>
                      <a:stretch>
                        <a:fillRect/>
                      </a:stretch>
                    </p:blipFill>
                    <p:spPr bwMode="auto">
                      <a:xfrm>
                        <a:off x="7761605" y="3775710"/>
                        <a:ext cx="4100830" cy="16440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标题1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293670" y="3328815"/>
            <a:ext cx="931954" cy="901585"/>
          </a:xfrm>
          <a:prstGeom prst="roundRect">
            <a:avLst>
              <a:gd name="adj" fmla="val 11921"/>
            </a:avLst>
          </a:prstGeom>
          <a:solidFill>
            <a:srgbClr val="F0A90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成</a:t>
            </a:r>
            <a:r>
              <a:rPr lang="en-US" altLang="zh-CN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果</a:t>
            </a:r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  <a:p>
            <a:pPr lvl="0" algn="ctr">
              <a:buClrTx/>
              <a:buSzTx/>
              <a:buFontTx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水</a:t>
            </a:r>
            <a:r>
              <a:rPr lang="en-US" altLang="zh-CN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平</a:t>
            </a:r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5" name="标题2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293671" y="4423438"/>
            <a:ext cx="931955" cy="894027"/>
          </a:xfrm>
          <a:prstGeom prst="roundRect">
            <a:avLst>
              <a:gd name="adj" fmla="val 11921"/>
            </a:avLst>
          </a:prstGeom>
          <a:solidFill>
            <a:srgbClr val="88AF2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典</a:t>
            </a:r>
            <a:r>
              <a:rPr lang="en-US" altLang="zh-CN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型</a:t>
            </a:r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  <a:p>
            <a:pPr lvl="0" algn="ctr">
              <a:buClrTx/>
              <a:buSzTx/>
              <a:buFontTx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应</a:t>
            </a:r>
            <a:r>
              <a:rPr lang="en-US" altLang="zh-CN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用</a:t>
            </a:r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6" name="标题3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296845" y="5510593"/>
            <a:ext cx="931954" cy="886051"/>
          </a:xfrm>
          <a:prstGeom prst="roundRect">
            <a:avLst>
              <a:gd name="adj" fmla="val 11921"/>
            </a:avLst>
          </a:prstGeom>
          <a:solidFill>
            <a:srgbClr val="03B9C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承</a:t>
            </a:r>
            <a:r>
              <a:rPr lang="en-US" altLang="zh-CN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担</a:t>
            </a:r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  <a:p>
            <a:pPr lvl="0" algn="ctr">
              <a:buClrTx/>
              <a:buSzTx/>
              <a:buFontTx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项</a:t>
            </a:r>
            <a:r>
              <a:rPr lang="en-US" altLang="zh-CN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目</a:t>
            </a:r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10" name="标题1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293370" y="1226185"/>
            <a:ext cx="932180" cy="1909445"/>
          </a:xfrm>
          <a:prstGeom prst="roundRect">
            <a:avLst>
              <a:gd name="adj" fmla="val 11921"/>
            </a:avLst>
          </a:prstGeom>
          <a:solidFill>
            <a:srgbClr val="E3665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科</a:t>
            </a:r>
            <a:r>
              <a:rPr lang="en-US" altLang="zh-CN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技</a:t>
            </a:r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  <a:p>
            <a:pPr lvl="0" algn="ctr">
              <a:buClrTx/>
              <a:buSzTx/>
              <a:buFontTx/>
            </a:pP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创</a:t>
            </a:r>
            <a:r>
              <a:rPr lang="en-US" altLang="zh-CN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lang="zh-CN" altLang="en-US" sz="2200" b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新</a:t>
            </a:r>
            <a:endParaRPr lang="zh-CN" altLang="en-US" sz="2200" b="1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4" name="直接连接符 13"/>
          <p:cNvCxnSpPr/>
          <p:nvPr>
            <p:custDataLst>
              <p:tags r:id="rId1"/>
            </p:custDataLst>
          </p:nvPr>
        </p:nvCxnSpPr>
        <p:spPr>
          <a:xfrm>
            <a:off x="441201" y="4547179"/>
            <a:ext cx="6350" cy="203517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>
            <p:custDataLst>
              <p:tags r:id="rId2"/>
            </p:custDataLst>
          </p:nvPr>
        </p:nvSpPr>
        <p:spPr>
          <a:xfrm>
            <a:off x="740033" y="4576994"/>
            <a:ext cx="2304256" cy="432048"/>
          </a:xfrm>
          <a:prstGeom prst="rect">
            <a:avLst/>
          </a:prstGeom>
          <a:solidFill>
            <a:srgbClr val="03B9C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3" name="标题 4"/>
          <p:cNvSpPr txBox="1"/>
          <p:nvPr>
            <p:custDataLst>
              <p:tags r:id="rId3"/>
            </p:custDataLst>
          </p:nvPr>
        </p:nvSpPr>
        <p:spPr>
          <a:xfrm>
            <a:off x="949067" y="4557944"/>
            <a:ext cx="17281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buSzTx/>
              <a:buFontTx/>
            </a:pPr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成果水平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4" name="直接连接符 23"/>
          <p:cNvCxnSpPr/>
          <p:nvPr>
            <p:custDataLst>
              <p:tags r:id="rId4"/>
            </p:custDataLst>
          </p:nvPr>
        </p:nvCxnSpPr>
        <p:spPr>
          <a:xfrm>
            <a:off x="3332956" y="4556704"/>
            <a:ext cx="5715" cy="197675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>
            <p:custDataLst>
              <p:tags r:id="rId5"/>
            </p:custDataLst>
          </p:nvPr>
        </p:nvSpPr>
        <p:spPr>
          <a:xfrm>
            <a:off x="3603848" y="4573819"/>
            <a:ext cx="2304256" cy="432048"/>
          </a:xfrm>
          <a:prstGeom prst="rect">
            <a:avLst/>
          </a:prstGeom>
          <a:solidFill>
            <a:srgbClr val="88AF2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标题 4"/>
          <p:cNvSpPr txBox="1"/>
          <p:nvPr>
            <p:custDataLst>
              <p:tags r:id="rId6"/>
            </p:custDataLst>
          </p:nvPr>
        </p:nvSpPr>
        <p:spPr>
          <a:xfrm>
            <a:off x="3798912" y="4573819"/>
            <a:ext cx="17281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buSzTx/>
              <a:buFontTx/>
            </a:pPr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典型应用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33" name="直接连接符 32"/>
          <p:cNvCxnSpPr/>
          <p:nvPr>
            <p:custDataLst>
              <p:tags r:id="rId7"/>
            </p:custDataLst>
          </p:nvPr>
        </p:nvCxnSpPr>
        <p:spPr>
          <a:xfrm flipH="1">
            <a:off x="6182166" y="4585279"/>
            <a:ext cx="4445" cy="202565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>
            <p:custDataLst>
              <p:tags r:id="rId8"/>
            </p:custDataLst>
          </p:nvPr>
        </p:nvSpPr>
        <p:spPr>
          <a:xfrm>
            <a:off x="6428928" y="4602394"/>
            <a:ext cx="2304256" cy="432048"/>
          </a:xfrm>
          <a:prstGeom prst="rect">
            <a:avLst/>
          </a:prstGeom>
          <a:solidFill>
            <a:srgbClr val="F0A90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" name="标题 4"/>
          <p:cNvSpPr txBox="1"/>
          <p:nvPr>
            <p:custDataLst>
              <p:tags r:id="rId9"/>
            </p:custDataLst>
          </p:nvPr>
        </p:nvSpPr>
        <p:spPr>
          <a:xfrm>
            <a:off x="6709717" y="4602394"/>
            <a:ext cx="17281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承担项目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42" name="直接连接符 41"/>
          <p:cNvCxnSpPr/>
          <p:nvPr>
            <p:custDataLst>
              <p:tags r:id="rId10"/>
            </p:custDataLst>
          </p:nvPr>
        </p:nvCxnSpPr>
        <p:spPr>
          <a:xfrm flipH="1">
            <a:off x="8987561" y="4604329"/>
            <a:ext cx="5080" cy="198628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>
            <p:custDataLst>
              <p:tags r:id="rId11"/>
            </p:custDataLst>
          </p:nvPr>
        </p:nvSpPr>
        <p:spPr>
          <a:xfrm>
            <a:off x="9187333" y="4611919"/>
            <a:ext cx="2304256" cy="432048"/>
          </a:xfrm>
          <a:prstGeom prst="rect">
            <a:avLst/>
          </a:prstGeom>
          <a:solidFill>
            <a:srgbClr val="E3665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20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标题 4"/>
          <p:cNvSpPr txBox="1"/>
          <p:nvPr>
            <p:custDataLst>
              <p:tags r:id="rId12"/>
            </p:custDataLst>
          </p:nvPr>
        </p:nvSpPr>
        <p:spPr>
          <a:xfrm>
            <a:off x="9449072" y="4611919"/>
            <a:ext cx="17281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完成人</a:t>
            </a:r>
            <a:endParaRPr lang="zh-CN" altLang="en-US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8"/>
          <p:cNvSpPr/>
          <p:nvPr>
            <p:custDataLst>
              <p:tags r:id="rId13"/>
            </p:custDataLst>
          </p:nvPr>
        </p:nvSpPr>
        <p:spPr bwMode="auto">
          <a:xfrm>
            <a:off x="448310" y="1202690"/>
            <a:ext cx="7242175" cy="3098165"/>
          </a:xfrm>
          <a:prstGeom prst="rect">
            <a:avLst/>
          </a:prstGeom>
          <a:ln w="28575" cmpd="dbl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/>
          <a:p>
            <a:endParaRPr lang="zh-CN" altLang="en-US" sz="3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6" name="圆角矩形 55"/>
          <p:cNvSpPr/>
          <p:nvPr>
            <p:custDataLst>
              <p:tags r:id="rId14"/>
            </p:custDataLst>
          </p:nvPr>
        </p:nvSpPr>
        <p:spPr>
          <a:xfrm>
            <a:off x="2946400" y="946785"/>
            <a:ext cx="2245995" cy="647065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spPr>
        <p:style>
          <a:lnRef idx="2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技术创新</a:t>
            </a:r>
            <a:endParaRPr lang="zh-CN" altLang="en-US" sz="28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>
            <p:custDataLst>
              <p:tags r:id="rId15"/>
            </p:custDataLst>
          </p:nvPr>
        </p:nvSpPr>
        <p:spPr>
          <a:xfrm>
            <a:off x="7962265" y="1185545"/>
            <a:ext cx="3724275" cy="3098800"/>
          </a:xfrm>
          <a:prstGeom prst="rect">
            <a:avLst/>
          </a:prstGeom>
          <a:blipFill dpi="0"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>
            <a:gradFill flip="none" rotWithShape="1">
              <a:gsLst>
                <a:gs pos="0">
                  <a:schemeClr val="bg1">
                    <a:lumMod val="71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016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15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0" name="标题 3"/>
          <p:cNvSpPr txBox="1"/>
          <p:nvPr>
            <p:custDataLst>
              <p:tags r:id="rId17"/>
            </p:custDataLst>
          </p:nvPr>
        </p:nvSpPr>
        <p:spPr>
          <a:xfrm>
            <a:off x="133961" y="71474"/>
            <a:ext cx="9044873" cy="661828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成果</a:t>
            </a:r>
            <a:r>
              <a:rPr lang="en-US" altLang="zh-CN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3000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研究成果名</a:t>
            </a:r>
            <a:r>
              <a:rPr lang="zh-CN" altLang="en-US" sz="3000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称</a:t>
            </a:r>
            <a:endParaRPr lang="zh-CN" altLang="en-US" sz="3000" dirty="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1" name="标题 3"/>
          <p:cNvSpPr txBox="1"/>
          <p:nvPr>
            <p:custDataLst>
              <p:tags r:id="rId18"/>
            </p:custDataLst>
          </p:nvPr>
        </p:nvSpPr>
        <p:spPr>
          <a:xfrm>
            <a:off x="8523354" y="67115"/>
            <a:ext cx="3067755" cy="661828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3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研究领域</a:t>
            </a:r>
            <a:endParaRPr lang="zh-CN" altLang="en-US" sz="30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1052195" y="2383155"/>
            <a:ext cx="603377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简述最有突破性的科技创新进展，描述项目的先进性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748665" y="5263515"/>
            <a:ext cx="22459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获得奖励或鉴定、评价结果等可体现成果水平的描述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3601720" y="5263515"/>
            <a:ext cx="23177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科创公司、某某煤矿等98处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6407150" y="5314950"/>
            <a:ext cx="23463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5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已承担的（代表性）横向项目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9578340" y="5314950"/>
            <a:ext cx="160083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5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某某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X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；某某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Y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cxnSp>
        <p:nvCxnSpPr>
          <p:cNvPr id="2" name="直接连接符 1"/>
          <p:cNvCxnSpPr/>
          <p:nvPr>
            <p:custDataLst>
              <p:tags r:id="rId19"/>
            </p:custDataLst>
          </p:nvPr>
        </p:nvCxnSpPr>
        <p:spPr>
          <a:xfrm flipH="1">
            <a:off x="11686311" y="4550354"/>
            <a:ext cx="5080" cy="198628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0" name="直接连接符 109"/>
          <p:cNvCxnSpPr/>
          <p:nvPr>
            <p:custDataLst>
              <p:tags r:id="rId1"/>
            </p:custDataLst>
          </p:nvPr>
        </p:nvCxnSpPr>
        <p:spPr>
          <a:xfrm>
            <a:off x="8902078" y="4918363"/>
            <a:ext cx="1270" cy="1751965"/>
          </a:xfrm>
          <a:prstGeom prst="line">
            <a:avLst/>
          </a:prstGeom>
          <a:ln w="28575" cap="rnd" cmpd="dbl">
            <a:solidFill>
              <a:schemeClr val="accent1">
                <a:shade val="50000"/>
              </a:schemeClr>
            </a:solidFill>
            <a:prstDash val="solid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1" name="组合 520"/>
          <p:cNvGrpSpPr/>
          <p:nvPr>
            <p:custDataLst>
              <p:tags r:id="rId2"/>
            </p:custDataLst>
          </p:nvPr>
        </p:nvGrpSpPr>
        <p:grpSpPr>
          <a:xfrm rot="0">
            <a:off x="320040" y="4844415"/>
            <a:ext cx="2999105" cy="843281"/>
            <a:chOff x="1461923" y="4973221"/>
            <a:chExt cx="4042690" cy="843378"/>
          </a:xfrm>
        </p:grpSpPr>
        <p:sp>
          <p:nvSpPr>
            <p:cNvPr id="522" name="矩形 521"/>
            <p:cNvSpPr/>
            <p:nvPr>
              <p:custDataLst>
                <p:tags r:id="rId3"/>
              </p:custDataLst>
            </p:nvPr>
          </p:nvSpPr>
          <p:spPr>
            <a:xfrm>
              <a:off x="1461923" y="4973221"/>
              <a:ext cx="4042690" cy="3683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8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成果水平</a:t>
              </a:r>
              <a:endParaRPr lang="zh-CN" altLang="en-US" sz="18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23" name="矩形 522"/>
            <p:cNvSpPr/>
            <p:nvPr>
              <p:custDataLst>
                <p:tags r:id="rId4"/>
              </p:custDataLst>
            </p:nvPr>
          </p:nvSpPr>
          <p:spPr>
            <a:xfrm>
              <a:off x="2406045" y="5379033"/>
              <a:ext cx="3014684" cy="4375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endParaRPr lang="zh-CN" altLang="en-US" sz="18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24" name="组合 523"/>
          <p:cNvGrpSpPr/>
          <p:nvPr>
            <p:custDataLst>
              <p:tags r:id="rId5"/>
            </p:custDataLst>
          </p:nvPr>
        </p:nvGrpSpPr>
        <p:grpSpPr>
          <a:xfrm rot="0">
            <a:off x="3361692" y="4844415"/>
            <a:ext cx="3095623" cy="843281"/>
            <a:chOff x="1096432" y="4973221"/>
            <a:chExt cx="4172793" cy="843378"/>
          </a:xfrm>
        </p:grpSpPr>
        <p:sp>
          <p:nvSpPr>
            <p:cNvPr id="525" name="矩形 524"/>
            <p:cNvSpPr/>
            <p:nvPr>
              <p:custDataLst>
                <p:tags r:id="rId6"/>
              </p:custDataLst>
            </p:nvPr>
          </p:nvSpPr>
          <p:spPr>
            <a:xfrm>
              <a:off x="1096432" y="4973221"/>
              <a:ext cx="3710578" cy="3683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8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典型应用</a:t>
              </a:r>
              <a:endParaRPr lang="zh-CN" altLang="en-US" sz="18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26" name="矩形 525"/>
            <p:cNvSpPr/>
            <p:nvPr>
              <p:custDataLst>
                <p:tags r:id="rId7"/>
              </p:custDataLst>
            </p:nvPr>
          </p:nvSpPr>
          <p:spPr>
            <a:xfrm>
              <a:off x="2406045" y="5379033"/>
              <a:ext cx="2863180" cy="4375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endParaRPr lang="zh-CN" altLang="en-US" sz="18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28" name="组合 527"/>
          <p:cNvGrpSpPr/>
          <p:nvPr>
            <p:custDataLst>
              <p:tags r:id="rId8"/>
            </p:custDataLst>
          </p:nvPr>
        </p:nvGrpSpPr>
        <p:grpSpPr>
          <a:xfrm rot="0">
            <a:off x="8932579" y="4844415"/>
            <a:ext cx="2960370" cy="843280"/>
            <a:chOff x="1715007" y="4973221"/>
            <a:chExt cx="2503304" cy="843621"/>
          </a:xfrm>
        </p:grpSpPr>
        <p:sp>
          <p:nvSpPr>
            <p:cNvPr id="529" name="矩形 528"/>
            <p:cNvSpPr/>
            <p:nvPr>
              <p:custDataLst>
                <p:tags r:id="rId9"/>
              </p:custDataLst>
            </p:nvPr>
          </p:nvSpPr>
          <p:spPr>
            <a:xfrm>
              <a:off x="1715007" y="4973221"/>
              <a:ext cx="2383025" cy="3684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8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完成人</a:t>
              </a:r>
              <a:endParaRPr lang="zh-CN" altLang="en-US" sz="18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30" name="矩形 529"/>
            <p:cNvSpPr/>
            <p:nvPr>
              <p:custDataLst>
                <p:tags r:id="rId10"/>
              </p:custDataLst>
            </p:nvPr>
          </p:nvSpPr>
          <p:spPr>
            <a:xfrm>
              <a:off x="2506485" y="5379150"/>
              <a:ext cx="1711826" cy="43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endParaRPr lang="zh-CN" altLang="en-US" sz="18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532" name="矩形 531"/>
          <p:cNvSpPr/>
          <p:nvPr>
            <p:custDataLst>
              <p:tags r:id="rId11"/>
            </p:custDataLst>
          </p:nvPr>
        </p:nvSpPr>
        <p:spPr>
          <a:xfrm>
            <a:off x="319405" y="1010920"/>
            <a:ext cx="7178040" cy="815340"/>
          </a:xfrm>
          <a:prstGeom prst="rect">
            <a:avLst/>
          </a:prstGeom>
        </p:spPr>
        <p:txBody>
          <a:bodyPr wrap="square">
            <a:noAutofit/>
            <a:scene3d>
              <a:camera prst="orthographicFront"/>
              <a:lightRig rig="threePt" dir="t"/>
            </a:scene3d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科技创新</a:t>
            </a:r>
            <a:endParaRPr lang="zh-CN" altLang="en-US" b="1" dirty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" name="直接连接符 1"/>
          <p:cNvCxnSpPr/>
          <p:nvPr>
            <p:custDataLst>
              <p:tags r:id="rId12"/>
            </p:custDataLst>
          </p:nvPr>
        </p:nvCxnSpPr>
        <p:spPr>
          <a:xfrm>
            <a:off x="6126493" y="4936143"/>
            <a:ext cx="0" cy="1725930"/>
          </a:xfrm>
          <a:prstGeom prst="line">
            <a:avLst/>
          </a:prstGeom>
          <a:ln w="28575" cap="rnd" cmpd="dbl">
            <a:solidFill>
              <a:schemeClr val="accent1">
                <a:shade val="50000"/>
              </a:schemeClr>
            </a:solidFill>
            <a:prstDash val="solid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>
            <p:custDataLst>
              <p:tags r:id="rId13"/>
            </p:custDataLst>
          </p:nvPr>
        </p:nvGrpSpPr>
        <p:grpSpPr>
          <a:xfrm rot="0">
            <a:off x="6133465" y="4849495"/>
            <a:ext cx="3128645" cy="843281"/>
            <a:chOff x="1051919" y="4973221"/>
            <a:chExt cx="4217306" cy="843378"/>
          </a:xfrm>
        </p:grpSpPr>
        <p:sp>
          <p:nvSpPr>
            <p:cNvPr id="4" name="矩形 3"/>
            <p:cNvSpPr/>
            <p:nvPr>
              <p:custDataLst>
                <p:tags r:id="rId14"/>
              </p:custDataLst>
            </p:nvPr>
          </p:nvSpPr>
          <p:spPr>
            <a:xfrm>
              <a:off x="1051919" y="4973221"/>
              <a:ext cx="3804734" cy="368342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/>
              <a:r>
                <a:rPr lang="zh-CN" altLang="en-US" sz="18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承担项目</a:t>
              </a:r>
              <a:endParaRPr lang="zh-CN" altLang="en-US" sz="18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>
              <p:custDataLst>
                <p:tags r:id="rId15"/>
              </p:custDataLst>
            </p:nvPr>
          </p:nvSpPr>
          <p:spPr>
            <a:xfrm>
              <a:off x="2406045" y="5379033"/>
              <a:ext cx="2863180" cy="437566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25000"/>
                </a:lnSpc>
              </a:pPr>
              <a:endParaRPr lang="zh-CN" altLang="en-US" sz="18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8" name="标题 3"/>
          <p:cNvSpPr txBox="1"/>
          <p:nvPr>
            <p:custDataLst>
              <p:tags r:id="rId16"/>
            </p:custDataLst>
          </p:nvPr>
        </p:nvSpPr>
        <p:spPr>
          <a:xfrm>
            <a:off x="133961" y="71474"/>
            <a:ext cx="9044873" cy="661828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成果</a:t>
            </a:r>
            <a:r>
              <a:rPr lang="en-US" altLang="zh-CN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3000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研究成果名</a:t>
            </a:r>
            <a:r>
              <a:rPr lang="zh-CN" altLang="en-US" sz="3000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称</a:t>
            </a:r>
            <a:endParaRPr lang="zh-CN" altLang="en-US" sz="3000" dirty="0">
              <a:solidFill>
                <a:srgbClr val="00339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9" name="标题 3"/>
          <p:cNvSpPr txBox="1"/>
          <p:nvPr>
            <p:custDataLst>
              <p:tags r:id="rId17"/>
            </p:custDataLst>
          </p:nvPr>
        </p:nvSpPr>
        <p:spPr>
          <a:xfrm>
            <a:off x="8523354" y="67115"/>
            <a:ext cx="3067755" cy="661828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defRPr>
            </a:lvl1pPr>
            <a:lvl2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2pPr>
            <a:lvl3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3pPr>
            <a:lvl4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4pPr>
            <a:lvl5pPr algn="ctr">
              <a:defRPr sz="4400">
                <a:solidFill>
                  <a:schemeClr val="tx2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3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研究领域</a:t>
            </a:r>
            <a:endParaRPr lang="zh-CN" altLang="en-US" sz="30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20675" y="2517140"/>
            <a:ext cx="71774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简述最有突破性的科技创新进展，描述项目的先进性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56260" y="5555615"/>
            <a:ext cx="267779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5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获得奖励或鉴定、评价结果等可体现成果水平的描述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32835" y="5547360"/>
            <a:ext cx="238442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5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科创公司、某某煤矿等98处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25000"/>
              </a:lnSpc>
            </a:pP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429375" y="5547360"/>
            <a:ext cx="227711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5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已承担的（代表性）横向项目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>
            <p:custDataLst>
              <p:tags r:id="rId18"/>
            </p:custDataLst>
          </p:nvPr>
        </p:nvSpPr>
        <p:spPr>
          <a:xfrm>
            <a:off x="8933815" y="5547360"/>
            <a:ext cx="28168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25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某某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；某某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Y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12" name="直接连接符 11"/>
          <p:cNvCxnSpPr/>
          <p:nvPr>
            <p:custDataLst>
              <p:tags r:id="rId19"/>
            </p:custDataLst>
          </p:nvPr>
        </p:nvCxnSpPr>
        <p:spPr>
          <a:xfrm>
            <a:off x="3338843" y="4929793"/>
            <a:ext cx="3175" cy="1692910"/>
          </a:xfrm>
          <a:prstGeom prst="line">
            <a:avLst/>
          </a:prstGeom>
          <a:ln w="28575" cap="rnd" cmpd="dbl">
            <a:solidFill>
              <a:schemeClr val="accent1">
                <a:shade val="50000"/>
              </a:schemeClr>
            </a:solidFill>
            <a:prstDash val="solid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圆角矩形 12"/>
          <p:cNvSpPr/>
          <p:nvPr/>
        </p:nvSpPr>
        <p:spPr>
          <a:xfrm>
            <a:off x="416560" y="4712970"/>
            <a:ext cx="11345545" cy="20828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320040" y="930910"/>
            <a:ext cx="7178040" cy="3632835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30" name="对象 4"/>
          <p:cNvGraphicFramePr>
            <a:graphicFrameLocks noChangeAspect="1"/>
          </p:cNvGraphicFramePr>
          <p:nvPr>
            <p:custDataLst>
              <p:tags r:id="rId20"/>
            </p:custDataLst>
          </p:nvPr>
        </p:nvGraphicFramePr>
        <p:xfrm>
          <a:off x="7666990" y="914400"/>
          <a:ext cx="421068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Visio" r:id="rId21" imgW="12227560" imgH="4805680" progId="Visio.Drawing.15">
                  <p:embed/>
                </p:oleObj>
              </mc:Choice>
              <mc:Fallback>
                <p:oleObj name="Visio" r:id="rId21" imgW="12227560" imgH="4805680" progId="Visio.Drawing.15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 l="1018"/>
                      <a:stretch>
                        <a:fillRect/>
                      </a:stretch>
                    </p:blipFill>
                    <p:spPr bwMode="auto">
                      <a:xfrm>
                        <a:off x="7666990" y="914400"/>
                        <a:ext cx="421068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4"/>
          <p:cNvGraphicFramePr>
            <a:graphicFrameLocks noChangeAspect="1"/>
          </p:cNvGraphicFramePr>
          <p:nvPr>
            <p:custDataLst>
              <p:tags r:id="rId23"/>
            </p:custDataLst>
          </p:nvPr>
        </p:nvGraphicFramePr>
        <p:xfrm>
          <a:off x="7666990" y="2162175"/>
          <a:ext cx="4211320" cy="1116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Visio" r:id="rId24" imgW="12227560" imgH="4805680" progId="Visio.Drawing.15">
                  <p:embed/>
                </p:oleObj>
              </mc:Choice>
              <mc:Fallback>
                <p:oleObj name="Visio" r:id="rId24" imgW="12227560" imgH="4805680" progId="Visio.Drawing.15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 l="1018"/>
                      <a:stretch>
                        <a:fillRect/>
                      </a:stretch>
                    </p:blipFill>
                    <p:spPr bwMode="auto">
                      <a:xfrm>
                        <a:off x="7666990" y="2162175"/>
                        <a:ext cx="4211320" cy="1116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4"/>
          <p:cNvGraphicFramePr>
            <a:graphicFrameLocks noChangeAspect="1"/>
          </p:cNvGraphicFramePr>
          <p:nvPr>
            <p:custDataLst>
              <p:tags r:id="rId25"/>
            </p:custDataLst>
          </p:nvPr>
        </p:nvGraphicFramePr>
        <p:xfrm>
          <a:off x="7666990" y="3425190"/>
          <a:ext cx="4200525" cy="1111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" name="Visio" r:id="rId26" imgW="12227560" imgH="4805680" progId="Visio.Drawing.15">
                  <p:embed/>
                </p:oleObj>
              </mc:Choice>
              <mc:Fallback>
                <p:oleObj name="Visio" r:id="rId26" imgW="12227560" imgH="4805680" progId="Visio.Drawing.15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 l="1018"/>
                      <a:stretch>
                        <a:fillRect/>
                      </a:stretch>
                    </p:blipFill>
                    <p:spPr bwMode="auto">
                      <a:xfrm>
                        <a:off x="7666990" y="3425190"/>
                        <a:ext cx="4200525" cy="1111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  <p:tag name="KSO_WM_DIAGRAM_VIRTUALLY_FRAME" val="{&quot;height&quot;:428.1227559055117,&quot;left&quot;:24.073622047244086,&quot;top&quot;:75.55,&quot;width&quot;:566.626377952756}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  <p:tag name="KSO_WM_DIAGRAM_VIRTUALLY_FRAME" val="{&quot;height&quot;:404.8727559055117,&quot;left&quot;:68.32362204724409,&quot;top&quot;:75.55,&quot;width&quot;:445.47637795275585}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  <p:tag name="KSO_WM_DIAGRAM_VIRTUALLY_FRAME" val="{&quot;height&quot;:428.1227559055117,&quot;left&quot;:24.073622047244086,&quot;top&quot;:75.55,&quot;width&quot;:566.626377952756}"/>
</p:tagLst>
</file>

<file path=ppt/tags/tag15.xml><?xml version="1.0" encoding="utf-8"?>
<p:tagLst xmlns:p="http://schemas.openxmlformats.org/presentationml/2006/main">
  <p:tag name="KSO_WM_BEAUTIFY_FLAG" val=""/>
  <p:tag name="KSO_WM_DIAGRAM_VIRTUALLY_FRAME" val="{&quot;height&quot;:428.1227559055117,&quot;left&quot;:24.073622047244086,&quot;top&quot;:75.55,&quot;width&quot;:566.626377952756}"/>
</p:tagLst>
</file>

<file path=ppt/tags/tag16.xml><?xml version="1.0" encoding="utf-8"?>
<p:tagLst xmlns:p="http://schemas.openxmlformats.org/presentationml/2006/main">
  <p:tag name="KSO_WM_BEAUTIFY_FLAG" val=""/>
  <p:tag name="KSO_WM_DIAGRAM_VIRTUALLY_FRAME" val="{&quot;height&quot;:428.1227559055117,&quot;left&quot;:68.32362204724409,&quot;top&quot;:75.55,&quot;width&quot;:445.47637795275585}"/>
</p:tagLst>
</file>

<file path=ppt/tags/tag17.xml><?xml version="1.0" encoding="utf-8"?>
<p:tagLst xmlns:p="http://schemas.openxmlformats.org/presentationml/2006/main">
  <p:tag name="KSO_WM_BEAUTIFY_FLAG" val=""/>
  <p:tag name="KSO_WM_DIAGRAM_VIRTUALLY_FRAME" val="{&quot;height&quot;:428.1227559055117,&quot;left&quot;:24.073622047244086,&quot;top&quot;:75.55,&quot;width&quot;:566.626377952756}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2.xml><?xml version="1.0" encoding="utf-8"?>
<p:tagLst xmlns:p="http://schemas.openxmlformats.org/presentationml/2006/main">
  <p:tag name="KSO_WM_BEAUTIFY_FLAG" val=""/>
  <p:tag name="KSO_WM_DIAGRAM_VIRTUALLY_FRAME" val="{&quot;height&quot;:428.1227559055117,&quot;left&quot;:24.073622047244086,&quot;top&quot;:75.55,&quot;width&quot;:566.626377952756}"/>
</p:tagLst>
</file>

<file path=ppt/tags/tag20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21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22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23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24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25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26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27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28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29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3.xml><?xml version="1.0" encoding="utf-8"?>
<p:tagLst xmlns:p="http://schemas.openxmlformats.org/presentationml/2006/main">
  <p:tag name="KSO_WM_BEAUTIFY_FLAG" val=""/>
  <p:tag name="KSO_WM_DIAGRAM_VIRTUALLY_FRAME" val="{&quot;height&quot;:428.1227559055117,&quot;left&quot;:24.073622047244086,&quot;top&quot;:75.55,&quot;width&quot;:566.626377952756}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  <p:tag name="KSO_WM_DIAGRAM_VIRTUALLY_FRAME" val="{&quot;height&quot;:160.1523622047245,&quot;left&quot;:104.48007874015748,&quot;top&quot;:356.8932283464566,&quot;width&quot;:782.7694488188976}"/>
</p:tagLst>
</file>

<file path=ppt/tags/tag36.xml><?xml version="1.0" encoding="utf-8"?>
<p:tagLst xmlns:p="http://schemas.openxmlformats.org/presentationml/2006/main">
  <p:tag name="KSO_WM_BEAUTIFY_FLAG" val=""/>
  <p:tag name="KSO_WM_DIAGRAM_VIRTUALLY_FRAME" val="{&quot;height&quot;:172.3,&quot;left&quot;:76,&quot;top&quot;:352.27267716535437,&quot;width&quot;:1005.8}"/>
</p:tagLst>
</file>

<file path=ppt/tags/tag37.xml><?xml version="1.0" encoding="utf-8"?>
<p:tagLst xmlns:p="http://schemas.openxmlformats.org/presentationml/2006/main">
  <p:tag name="KSO_WM_DIAGRAM_VIRTUALLY_FRAME" val="{&quot;height&quot;:172.3,&quot;left&quot;:76,&quot;top&quot;:352.27267716535437,&quot;width&quot;:1005.8}"/>
</p:tagLst>
</file>

<file path=ppt/tags/tag38.xml><?xml version="1.0" encoding="utf-8"?>
<p:tagLst xmlns:p="http://schemas.openxmlformats.org/presentationml/2006/main">
  <p:tag name="KSO_WM_BEAUTIFY_FLAG" val=""/>
  <p:tag name="KSO_WM_DIAGRAM_VIRTUALLY_FRAME" val="{&quot;height&quot;:172.3,&quot;left&quot;:76,&quot;top&quot;:352.27267716535437,&quot;width&quot;:1005.8}"/>
</p:tagLst>
</file>

<file path=ppt/tags/tag39.xml><?xml version="1.0" encoding="utf-8"?>
<p:tagLst xmlns:p="http://schemas.openxmlformats.org/presentationml/2006/main">
  <p:tag name="KSO_WM_BEAUTIFY_FLAG" val=""/>
  <p:tag name="KSO_WM_DIAGRAM_VIRTUALLY_FRAME" val="{&quot;height&quot;:172.3,&quot;left&quot;:76,&quot;top&quot;:352.27267716535437,&quot;width&quot;:1005.8}"/>
</p:tagLst>
</file>

<file path=ppt/tags/tag4.xml><?xml version="1.0" encoding="utf-8"?>
<p:tagLst xmlns:p="http://schemas.openxmlformats.org/presentationml/2006/main">
  <p:tag name="KSO_WM_BEAUTIFY_FLAG" val=""/>
  <p:tag name="KSO_WM_DIAGRAM_VIRTUALLY_FRAME" val="{&quot;height&quot;:428.1227559055117,&quot;left&quot;:24.073622047244086,&quot;top&quot;:75.55,&quot;width&quot;:566.626377952756}"/>
</p:tagLst>
</file>

<file path=ppt/tags/tag40.xml><?xml version="1.0" encoding="utf-8"?>
<p:tagLst xmlns:p="http://schemas.openxmlformats.org/presentationml/2006/main">
  <p:tag name="KSO_WM_DIAGRAM_VIRTUALLY_FRAME" val="{&quot;height&quot;:172.3,&quot;left&quot;:76,&quot;top&quot;:352.27267716535437,&quot;width&quot;:1005.8}"/>
</p:tagLst>
</file>

<file path=ppt/tags/tag41.xml><?xml version="1.0" encoding="utf-8"?>
<p:tagLst xmlns:p="http://schemas.openxmlformats.org/presentationml/2006/main">
  <p:tag name="KSO_WM_BEAUTIFY_FLAG" val=""/>
  <p:tag name="KSO_WM_DIAGRAM_VIRTUALLY_FRAME" val="{&quot;height&quot;:172.3,&quot;left&quot;:76,&quot;top&quot;:352.27267716535437,&quot;width&quot;:1005.8}"/>
</p:tagLst>
</file>

<file path=ppt/tags/tag42.xml><?xml version="1.0" encoding="utf-8"?>
<p:tagLst xmlns:p="http://schemas.openxmlformats.org/presentationml/2006/main">
  <p:tag name="KSO_WM_BEAUTIFY_FLAG" val=""/>
  <p:tag name="KSO_WM_DIAGRAM_VIRTUALLY_FRAME" val="{&quot;height&quot;:172.3,&quot;left&quot;:76,&quot;top&quot;:352.27267716535437,&quot;width&quot;:1005.8}"/>
</p:tagLst>
</file>

<file path=ppt/tags/tag43.xml><?xml version="1.0" encoding="utf-8"?>
<p:tagLst xmlns:p="http://schemas.openxmlformats.org/presentationml/2006/main">
  <p:tag name="KSO_WM_DIAGRAM_VIRTUALLY_FRAME" val="{&quot;height&quot;:172.3,&quot;left&quot;:76,&quot;top&quot;:352.27267716535437,&quot;width&quot;:1005.8}"/>
</p:tagLst>
</file>

<file path=ppt/tags/tag44.xml><?xml version="1.0" encoding="utf-8"?>
<p:tagLst xmlns:p="http://schemas.openxmlformats.org/presentationml/2006/main">
  <p:tag name="KSO_WM_BEAUTIFY_FLAG" val=""/>
  <p:tag name="KSO_WM_DIAGRAM_VIRTUALLY_FRAME" val="{&quot;height&quot;:172.3,&quot;left&quot;:76,&quot;top&quot;:352.27267716535437,&quot;width&quot;:1005.8}"/>
</p:tagLst>
</file>

<file path=ppt/tags/tag45.xml><?xml version="1.0" encoding="utf-8"?>
<p:tagLst xmlns:p="http://schemas.openxmlformats.org/presentationml/2006/main">
  <p:tag name="KSO_WM_BEAUTIFY_FLAG" val=""/>
  <p:tag name="KSO_WM_DIAGRAM_VIRTUALLY_FRAME" val="{&quot;height&quot;:172.3,&quot;left&quot;:76,&quot;top&quot;:352.27267716535437,&quot;width&quot;:1005.8}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  <p:tag name="KSO_WM_DIAGRAM_VIRTUALLY_FRAME" val="{&quot;height&quot;:172.3,&quot;left&quot;:76,&quot;top&quot;:352.27267716535437,&quot;width&quot;:1005.8}"/>
</p:tagLst>
</file>

<file path=ppt/tags/tag48.xml><?xml version="1.0" encoding="utf-8"?>
<p:tagLst xmlns:p="http://schemas.openxmlformats.org/presentationml/2006/main">
  <p:tag name="KSO_WM_DIAGRAM_VIRTUALLY_FRAME" val="{&quot;height&quot;:172.3,&quot;left&quot;:76,&quot;top&quot;:352.27267716535437,&quot;width&quot;:1005.8}"/>
</p:tagLst>
</file>

<file path=ppt/tags/tag49.xml><?xml version="1.0" encoding="utf-8"?>
<p:tagLst xmlns:p="http://schemas.openxmlformats.org/presentationml/2006/main">
  <p:tag name="KSO_WM_BEAUTIFY_FLAG" val=""/>
  <p:tag name="KSO_WM_DIAGRAM_VIRTUALLY_FRAME" val="{&quot;height&quot;:172.3,&quot;left&quot;:76,&quot;top&quot;:352.27267716535437,&quot;width&quot;:1005.8}"/>
</p:tagLst>
</file>

<file path=ppt/tags/tag5.xml><?xml version="1.0" encoding="utf-8"?>
<p:tagLst xmlns:p="http://schemas.openxmlformats.org/presentationml/2006/main">
  <p:tag name="KSO_WM_BEAUTIFY_FLAG" val=""/>
  <p:tag name="KSO_WM_DIAGRAM_VIRTUALLY_FRAME" val="{&quot;height&quot;:428.1227559055117,&quot;left&quot;:68.32362204724409,&quot;top&quot;:75.55,&quot;width&quot;:445.47637795275585}"/>
</p:tagLst>
</file>

<file path=ppt/tags/tag50.xml><?xml version="1.0" encoding="utf-8"?>
<p:tagLst xmlns:p="http://schemas.openxmlformats.org/presentationml/2006/main">
  <p:tag name="KSO_WM_BEAUTIFY_FLAG" val=""/>
  <p:tag name="KSO_WM_DIAGRAM_VIRTUALLY_FRAME" val="{&quot;height&quot;:172.3,&quot;left&quot;:76,&quot;top&quot;:352.27267716535437,&quot;width&quot;:1005.8}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  <p:tag name="KSO_WM_DIAGRAM_VIRTUALLY_FRAME" val="{&quot;height&quot;:172.3,&quot;left&quot;:76,&quot;top&quot;:352.27267716535437,&quot;width&quot;:1005.8}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commondata" val="eyJoZGlkIjoiYzM3MTg3NTgzMDVlODgzY2VmZmIxNmJlMDc5ZWRkYzgifQ=="/>
</p:tagLst>
</file>

<file path=ppt/tags/tag6.xml><?xml version="1.0" encoding="utf-8"?>
<p:tagLst xmlns:p="http://schemas.openxmlformats.org/presentationml/2006/main">
  <p:tag name="KSO_WM_BEAUTIFY_FLAG" val=""/>
  <p:tag name="KSO_WM_DIAGRAM_VIRTUALLY_FRAME" val="{&quot;height&quot;:428.1227559055117,&quot;left&quot;:68.32362204724409,&quot;top&quot;:75.55,&quot;width&quot;:445.47637795275585}"/>
</p:tagLst>
</file>

<file path=ppt/tags/tag7.xml><?xml version="1.0" encoding="utf-8"?>
<p:tagLst xmlns:p="http://schemas.openxmlformats.org/presentationml/2006/main">
  <p:tag name="KSO_WM_BEAUTIFY_FLAG" val=""/>
  <p:tag name="KSO_WM_DIAGRAM_VIRTUALLY_FRAME" val="{&quot;height&quot;:428.1227559055117,&quot;left&quot;:24.073622047244086,&quot;top&quot;:75.55,&quot;width&quot;:566.626377952756}"/>
</p:tagLst>
</file>

<file path=ppt/tags/tag8.xml><?xml version="1.0" encoding="utf-8"?>
<p:tagLst xmlns:p="http://schemas.openxmlformats.org/presentationml/2006/main">
  <p:tag name="KSO_WM_BEAUTIFY_FLAG" val=""/>
  <p:tag name="KSO_WM_DIAGRAM_VIRTUALLY_FRAME" val="{&quot;height&quot;:428.1227559055117,&quot;left&quot;:24.073622047244086,&quot;top&quot;:75.55,&quot;width&quot;:566.626377952756}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t">
        <a:spAutoFit/>
      </a:bodyPr>
      <a:lstStyle>
        <a:defPPr>
          <a:lnSpc>
            <a:spcPct val="125000"/>
          </a:lnSpc>
          <a:defRPr/>
        </a:defPPr>
      </a:lstStyle>
    </a:tx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袁亮汇报材料（第40次修改稿）</Template>
  <TotalTime>0</TotalTime>
  <Words>511</Words>
  <Application>WPS 演示</Application>
  <PresentationFormat>宽屏</PresentationFormat>
  <Paragraphs>103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4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微软雅黑</vt:lpstr>
      <vt:lpstr>黑体</vt:lpstr>
      <vt:lpstr>Calibri</vt:lpstr>
      <vt:lpstr>Arial Unicode MS</vt:lpstr>
      <vt:lpstr>自定义设计方案</vt:lpstr>
      <vt:lpstr>Visio.Drawing.15</vt:lpstr>
      <vt:lpstr>Visio.Drawing.15</vt:lpstr>
      <vt:lpstr>Visio.Drawing.15</vt:lpstr>
      <vt:lpstr>Visio.Drawing.15</vt:lpstr>
      <vt:lpstr>Visio.Drawing.15</vt:lpstr>
      <vt:lpstr>Visio.Drawing.15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袁亮汇报材料（第72次修改稿）</dc:title>
  <dc:creator>HaiPu</dc:creator>
  <cp:lastModifiedBy>WPS_1472906852</cp:lastModifiedBy>
  <cp:revision>3621</cp:revision>
  <cp:lastPrinted>2022-08-29T13:53:00Z</cp:lastPrinted>
  <dcterms:created xsi:type="dcterms:W3CDTF">2009-09-06T00:38:00Z</dcterms:created>
  <dcterms:modified xsi:type="dcterms:W3CDTF">2024-02-28T01:31:18Z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F42D06ACD97E4E3685C9506ADA73245B_13</vt:lpwstr>
  </property>
  <property fmtid="{D5CDD505-2E9C-101B-9397-08002B2CF9AE}" pid="3" name="KSOProductBuildVer">
    <vt:lpwstr>2052-12.1.0.16388</vt:lpwstr>
  </property>
</Properties>
</file>